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6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53" d="100"/>
          <a:sy n="53" d="100"/>
        </p:scale>
        <p:origin x="12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B187-42D6-46F5-AC38-903CE19D8CC4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39E5-F701-4035-AC37-5AA2D7E8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9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" y="18472"/>
            <a:ext cx="9139936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9231" y="622853"/>
            <a:ext cx="485548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Игротерапия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-  </a:t>
            </a:r>
            <a:r>
              <a:rPr lang="ru-RU" sz="2800" dirty="0" err="1">
                <a:solidFill>
                  <a:srgbClr val="7030A0"/>
                </a:solidFill>
              </a:rPr>
              <a:t>здоровьесберегающая</a:t>
            </a:r>
            <a:r>
              <a:rPr lang="ru-RU" sz="2800" dirty="0">
                <a:solidFill>
                  <a:srgbClr val="7030A0"/>
                </a:solidFill>
              </a:rPr>
              <a:t>              технология для младшего дошкольного возраста</a:t>
            </a:r>
          </a:p>
          <a:p>
            <a:pPr algn="ctr"/>
            <a:endParaRPr lang="ru-RU" sz="54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Подготовила воспитатель: </a:t>
            </a:r>
            <a:r>
              <a:rPr lang="ru-RU" sz="2800" dirty="0" err="1" smtClean="0">
                <a:solidFill>
                  <a:srgbClr val="7030A0"/>
                </a:solidFill>
                <a:latin typeface="Arial Narrow" pitchFamily="34" charset="0"/>
              </a:rPr>
              <a:t>Горкунова</a:t>
            </a:r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 М.С.</a:t>
            </a:r>
            <a:endParaRPr lang="ru-RU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5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7782" y="1248027"/>
            <a:ext cx="4170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Структурированные игры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это игры, когда взрослый обеспечивает для них материал, начинает игру или даёт подсказки.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5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1032583"/>
            <a:ext cx="472186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27" y="596347"/>
            <a:ext cx="2964873" cy="3449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2724727"/>
            <a:ext cx="4073237" cy="3156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5635" y="596348"/>
            <a:ext cx="410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endParaRPr lang="ru-RU" sz="36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1032583"/>
            <a:ext cx="472186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605294"/>
            <a:ext cx="2916598" cy="3615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28" y="1919843"/>
            <a:ext cx="3685309" cy="407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-1525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1032583"/>
            <a:ext cx="472186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4730" y="1762539"/>
            <a:ext cx="60032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. </a:t>
            </a:r>
            <a:endParaRPr lang="ru-RU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74" y="3096900"/>
            <a:ext cx="3185422" cy="3089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48" y="596348"/>
            <a:ext cx="3576748" cy="2682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1032583"/>
            <a:ext cx="472186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4730" y="1762539"/>
            <a:ext cx="6003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 Narrow" pitchFamily="34" charset="0"/>
              </a:rPr>
              <a:t>. </a:t>
            </a:r>
            <a:endParaRPr lang="ru-RU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39" y="596348"/>
            <a:ext cx="2721091" cy="3015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26" y="596348"/>
            <a:ext cx="3030353" cy="3015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18" y="3704183"/>
            <a:ext cx="3066473" cy="2382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1032583"/>
            <a:ext cx="472186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813" y="596348"/>
            <a:ext cx="3254893" cy="3553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2641599"/>
            <a:ext cx="3574473" cy="3131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41969" cy="6859525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556591"/>
            <a:ext cx="4721866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52" y="1247384"/>
            <a:ext cx="3620656" cy="225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1" y="1247384"/>
            <a:ext cx="3139348" cy="224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090" y="3626260"/>
            <a:ext cx="2930878" cy="2451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685309" y="624135"/>
            <a:ext cx="24877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«Магическое зеркало»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5"/>
            <a:ext cx="9141969" cy="6859525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772034"/>
            <a:ext cx="47218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39" y="1512730"/>
            <a:ext cx="5007148" cy="4239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48727" y="1010561"/>
            <a:ext cx="214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 кочки на кочку»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1559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91953" y="556590"/>
            <a:ext cx="472186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Narrow" pitchFamily="34" charset="0"/>
                <a:ea typeface="Times New Roman" pitchFamily="18" charset="0"/>
              </a:rPr>
              <a:t>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4417" y="768626"/>
            <a:ext cx="41346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endParaRPr lang="ru-RU" sz="48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/>
            <a:r>
              <a:rPr lang="ru-RU" sz="4800" dirty="0" smtClean="0">
                <a:solidFill>
                  <a:srgbClr val="7030A0"/>
                </a:solidFill>
                <a:latin typeface="Arial Narrow" pitchFamily="34" charset="0"/>
              </a:rPr>
              <a:t>СПАСИБО ЗА ВНИМАНИЕ</a:t>
            </a:r>
            <a:endParaRPr lang="ru-RU" sz="4800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" y="0"/>
            <a:ext cx="913993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926989"/>
            <a:ext cx="4572000" cy="3739485"/>
          </a:xfrm>
          <a:prstGeom prst="rect">
            <a:avLst/>
          </a:prstGeom>
        </p:spPr>
        <p:txBody>
          <a:bodyPr lIns="360000" tIns="0" rIns="360000" anchor="ctr" anchorCtr="1">
            <a:spAutoFit/>
          </a:bodyPr>
          <a:lstStyle/>
          <a:p>
            <a:pPr marL="36195" marR="36195" indent="450215" algn="ctr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ru-RU" sz="2000" b="1" kern="150" dirty="0" err="1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Игротерапия</a:t>
            </a:r>
            <a:r>
              <a:rPr lang="ru-RU" sz="2000" kern="150" dirty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– это метод коррекции эмоциональных и поведенческих расстройств, являющийся неотъемлемой частью </a:t>
            </a:r>
            <a:r>
              <a:rPr lang="ru-RU" sz="2000" kern="150" dirty="0" err="1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здоровьесбережения</a:t>
            </a:r>
            <a:r>
              <a:rPr lang="ru-RU" sz="2000" kern="150" dirty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 детей, в основу которого положен свойственный ребёнку способ взаимодействия с </a:t>
            </a:r>
            <a:r>
              <a:rPr lang="ru-RU" sz="2000" kern="150" dirty="0" smtClean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окружающим </a:t>
            </a:r>
            <a:r>
              <a:rPr lang="ru-RU" sz="2000" kern="150" dirty="0">
                <a:solidFill>
                  <a:srgbClr val="7030A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миром – игра. </a:t>
            </a:r>
            <a:endParaRPr lang="ru-RU" sz="2000" kern="150" dirty="0">
              <a:solidFill>
                <a:srgbClr val="7030A0"/>
              </a:solidFill>
              <a:effectLst/>
              <a:latin typeface="Arial Narrow" panose="020B0606020202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7"/>
            <a:ext cx="9725063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5600" y="1385456"/>
            <a:ext cx="64931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Задачи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игротерапии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способствовать самопознанию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ребёнка;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-формировать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адекватную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самооценку;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-формировать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способности к эмоциональной </a:t>
            </a:r>
            <a:r>
              <a:rPr lang="ru-RU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саморегуляции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-развивать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навыки социального поведения, чувства принадлежности в группе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3184" y="768626"/>
            <a:ext cx="72886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 fontAlgn="base"/>
            <a:endParaRPr lang="ru-RU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 fontAlgn="base"/>
            <a:endParaRPr lang="ru-RU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 fontAlgn="base"/>
            <a:endParaRPr lang="ru-RU" sz="2800" b="1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algn="ctr" fontAlgn="base"/>
            <a:endParaRPr lang="ru-RU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31196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133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endParaRPr lang="ru-RU" sz="20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965681"/>
            <a:ext cx="472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Функции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игротерапии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диагностика;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обучение;</a:t>
            </a:r>
          </a:p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терапевтическая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функция.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" y="0"/>
            <a:ext cx="913993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945" y="1681018"/>
            <a:ext cx="47890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Диагностика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Игровая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терапия способствует уточнению особенностей личности малыша, его взаимоотношений с окружающим миром и людьми, в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частности.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94" y="0"/>
            <a:ext cx="9139936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7491" y="1413164"/>
            <a:ext cx="4650509" cy="358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 algn="ctr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ru-RU" sz="2400" b="1" kern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Обучение</a:t>
            </a:r>
          </a:p>
          <a:p>
            <a:pPr marL="36195" marR="36195" indent="450215" algn="ctr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ru-RU" sz="2400" kern="15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Игротерапия</a:t>
            </a:r>
            <a:r>
              <a:rPr lang="ru-RU" sz="2400" kern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ru-RU" sz="2400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позволяет в течение </a:t>
            </a:r>
            <a:r>
              <a:rPr lang="ru-RU" sz="2400" kern="15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одного </a:t>
            </a:r>
            <a:r>
              <a:rPr lang="ru-RU" sz="2400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ahoma" panose="020B0604030504040204" pitchFamily="34" charset="0"/>
              </a:rPr>
              <a:t>или нескольких занятий научиться перестраивать взаимоотношения, расширить свой кругозор. </a:t>
            </a:r>
            <a:endParaRPr lang="ru-RU" sz="2400" kern="150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9" y="0"/>
            <a:ext cx="9182609" cy="71296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9018" y="965681"/>
            <a:ext cx="4668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Терапевтическая функция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Дошкольнику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пока еще не интересен результат игры, ему намного важнее сам процесс, во время которого он проигрывает свои переживания, страхи, неловкость в общении с другими, находит решение своих конфликтов и проблем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6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2752945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7030A0"/>
                </a:solidFill>
                <a:latin typeface="Arial Narrow" pitchFamily="34" charset="0"/>
              </a:rPr>
              <a:t>.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333555"/>
            <a:ext cx="4572000" cy="41908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 marR="36195" indent="450215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ru-RU" b="1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Требования к </a:t>
            </a:r>
            <a:r>
              <a:rPr lang="ru-RU" b="1" kern="15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игротерапии</a:t>
            </a:r>
            <a:r>
              <a:rPr lang="ru-RU" b="1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342900" marR="36195" lvl="0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"/>
            </a:pPr>
            <a:r>
              <a:rPr lang="ru-RU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игры должны соответствовать возрасту и состоянию здоровья детей;</a:t>
            </a:r>
          </a:p>
          <a:p>
            <a:pPr marL="342900" marR="36195" lvl="0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"/>
            </a:pPr>
            <a:r>
              <a:rPr lang="ru-RU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пробуждать в детях интерес и желание быть здоровыми;</a:t>
            </a:r>
          </a:p>
          <a:p>
            <a:pPr marL="342900" marR="36195" lvl="0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"/>
            </a:pPr>
            <a:r>
              <a:rPr lang="ru-RU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должны стимулировать детей к активным действиям;</a:t>
            </a:r>
          </a:p>
          <a:p>
            <a:pPr marL="342900" marR="36195" lvl="0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"/>
            </a:pPr>
            <a:r>
              <a:rPr lang="ru-RU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игры должны отвечать определённым эстетическим требованиям.</a:t>
            </a:r>
            <a:endParaRPr lang="ru-RU" kern="15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6"/>
            <a:ext cx="9141969" cy="685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1668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0660" y="596348"/>
            <a:ext cx="7540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3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56521" y="1060174"/>
            <a:ext cx="6241774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19050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8255" y="1166843"/>
            <a:ext cx="465974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 indent="450215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</a:pPr>
            <a:r>
              <a:rPr lang="ru-RU" sz="2400" b="1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 форме организации процесса </a:t>
            </a:r>
            <a:r>
              <a:rPr lang="ru-RU" sz="2400" b="1" kern="150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игротерапия</a:t>
            </a:r>
            <a:r>
              <a:rPr lang="ru-RU" sz="2400" b="1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бывает: </a:t>
            </a:r>
          </a:p>
          <a:p>
            <a:pPr marL="342900" marR="36195" lvl="0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"/>
            </a:pPr>
            <a:r>
              <a:rPr lang="ru-RU" sz="2400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групповая; </a:t>
            </a:r>
          </a:p>
          <a:p>
            <a:pPr marL="342900" marR="36195" lvl="0" indent="-342900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"/>
            </a:pPr>
            <a:r>
              <a:rPr lang="ru-RU" sz="2400" kern="15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индивидуальная.</a:t>
            </a:r>
            <a:endParaRPr lang="ru-RU" sz="2400" kern="15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266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SimSun</vt:lpstr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81</cp:revision>
  <dcterms:created xsi:type="dcterms:W3CDTF">2013-11-19T05:52:05Z</dcterms:created>
  <dcterms:modified xsi:type="dcterms:W3CDTF">2023-10-15T05:14:25Z</dcterms:modified>
</cp:coreProperties>
</file>